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471" r:id="rId2"/>
    <p:sldId id="384" r:id="rId3"/>
    <p:sldId id="863" r:id="rId4"/>
    <p:sldId id="425" r:id="rId5"/>
    <p:sldId id="424" r:id="rId6"/>
    <p:sldId id="438" r:id="rId7"/>
    <p:sldId id="864" r:id="rId8"/>
    <p:sldId id="843" r:id="rId9"/>
    <p:sldId id="851" r:id="rId10"/>
    <p:sldId id="852" r:id="rId11"/>
    <p:sldId id="853" r:id="rId12"/>
    <p:sldId id="867" r:id="rId13"/>
    <p:sldId id="854" r:id="rId14"/>
    <p:sldId id="855" r:id="rId15"/>
    <p:sldId id="857" r:id="rId16"/>
    <p:sldId id="830" r:id="rId17"/>
    <p:sldId id="408" r:id="rId18"/>
    <p:sldId id="868" r:id="rId19"/>
    <p:sldId id="439" r:id="rId20"/>
    <p:sldId id="432" r:id="rId21"/>
    <p:sldId id="869" r:id="rId22"/>
    <p:sldId id="479" r:id="rId23"/>
    <p:sldId id="483" r:id="rId24"/>
    <p:sldId id="484" r:id="rId25"/>
    <p:sldId id="871" r:id="rId26"/>
    <p:sldId id="832" r:id="rId27"/>
    <p:sldId id="872" r:id="rId28"/>
    <p:sldId id="874" r:id="rId29"/>
    <p:sldId id="873" r:id="rId30"/>
    <p:sldId id="875" r:id="rId31"/>
    <p:sldId id="847" r:id="rId32"/>
    <p:sldId id="876" r:id="rId33"/>
    <p:sldId id="877" r:id="rId34"/>
    <p:sldId id="878" r:id="rId35"/>
    <p:sldId id="879" r:id="rId36"/>
    <p:sldId id="880" r:id="rId37"/>
    <p:sldId id="881" r:id="rId38"/>
    <p:sldId id="499" r:id="rId39"/>
    <p:sldId id="500" r:id="rId40"/>
    <p:sldId id="849" r:id="rId41"/>
    <p:sldId id="848" r:id="rId42"/>
    <p:sldId id="83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gruti Gadekar" initials="J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59"/>
    <a:srgbClr val="0360BD"/>
    <a:srgbClr val="DAE5F2"/>
    <a:srgbClr val="D7EBF5"/>
    <a:srgbClr val="CCECFF"/>
    <a:srgbClr val="DFDDF7"/>
    <a:srgbClr val="E3EBF1"/>
    <a:srgbClr val="98C4CE"/>
    <a:srgbClr val="7EDBE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5884" autoAdjust="0"/>
  </p:normalViewPr>
  <p:slideViewPr>
    <p:cSldViewPr>
      <p:cViewPr varScale="1">
        <p:scale>
          <a:sx n="106" d="100"/>
          <a:sy n="106" d="100"/>
        </p:scale>
        <p:origin x="18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04"/>
    </p:cViewPr>
  </p:sorterViewPr>
  <p:notesViewPr>
    <p:cSldViewPr>
      <p:cViewPr varScale="1">
        <p:scale>
          <a:sx n="89" d="100"/>
          <a:sy n="89" d="100"/>
        </p:scale>
        <p:origin x="37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E1B5-E8D2-4EB3-A169-16ED564B7A79}" type="datetimeFigureOut">
              <a:rPr lang="en-AU" smtClean="0"/>
              <a:t>21/07/2020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D876-C6BE-441C-8D22-40015E7F7B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739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61AA-7EA1-4D72-A013-B26ADC009518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0B61-172D-4509-B931-6E88C4E54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2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8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2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49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31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9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Technological advances such as </a:t>
            </a:r>
            <a:r>
              <a:rPr lang="en-US" b="1" dirty="0"/>
              <a:t>the</a:t>
            </a:r>
            <a:r>
              <a:rPr lang="en-US" dirty="0"/>
              <a:t> improved point-of-sale scanner technology and the collection of data through e-commerce.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84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66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84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38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1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4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7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6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2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7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6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11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0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05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51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7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C2CD-8A34-4D46-BBEE-99BF3FFD90D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6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81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21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68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46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We have already obtained the value</a:t>
                </a:r>
                <a:r>
                  <a:rPr lang="en-US" sz="1200" baseline="0" dirty="0" smtClean="0"/>
                  <a:t> of </a:t>
                </a:r>
                <a:r>
                  <a:rPr lang="en-US" i="0">
                    <a:latin typeface="Cambria Math"/>
                  </a:rPr>
                  <a:t>𝑠</a:t>
                </a:r>
                <a:r>
                  <a:rPr lang="en-US" i="0" smtClean="0">
                    <a:latin typeface="Cambria Math" panose="02040503050406030204" pitchFamily="18" charset="0"/>
                  </a:rPr>
                  <a:t>_</a:t>
                </a:r>
                <a:r>
                  <a:rPr lang="en-US" i="0">
                    <a:latin typeface="Cambria Math"/>
                  </a:rPr>
                  <a:t>𝑥𝑦</a:t>
                </a:r>
                <a:r>
                  <a:rPr lang="en-US" sz="1200" dirty="0" smtClean="0"/>
                  <a:t> as 12.8.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Using data in Table 2.14, we can compute sample standard deviations for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x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and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i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1200" b="0" i="0" smtClean="0">
                    <a:latin typeface="Cambria Math"/>
                  </a:rPr>
                  <a:t> </a:t>
                </a:r>
                <a:r>
                  <a:rPr lang="en-US" sz="1200" i="0">
                    <a:latin typeface="Cambria Math"/>
                  </a:rPr>
                  <a:t>𝑠</a:t>
                </a:r>
                <a:r>
                  <a:rPr lang="en-US" sz="1200" i="0" smtClean="0">
                    <a:latin typeface="Cambria Math" panose="02040503050406030204" pitchFamily="18" charset="0"/>
                  </a:rPr>
                  <a:t>〗_</a:t>
                </a:r>
                <a:r>
                  <a:rPr lang="en-US" sz="1200" i="0">
                    <a:latin typeface="Cambria Math"/>
                  </a:rPr>
                  <a:t>𝑥</a:t>
                </a:r>
                <a:r>
                  <a:rPr lang="en-US" sz="1200" i="0" dirty="0">
                    <a:latin typeface="Cambria Math"/>
                  </a:rPr>
                  <a:t> "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=</a:t>
                </a:r>
                <a:r>
                  <a:rPr lang="en-US" sz="1200" i="0">
                    <a:latin typeface="Cambria Math" panose="02040503050406030204" pitchFamily="18" charset="0"/>
                  </a:rPr>
                  <a:t>" √(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∑▒(</a:t>
                </a:r>
                <a:r>
                  <a:rPr lang="en-US" sz="1200" i="0" dirty="0">
                    <a:latin typeface="Cambria Math"/>
                  </a:rPr>
                  <a:t>𝑥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_</a:t>
                </a:r>
                <a:r>
                  <a:rPr lang="en-US" sz="1200" i="0" dirty="0">
                    <a:latin typeface="Cambria Math"/>
                  </a:rPr>
                  <a:t>𝑖−𝑥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 ̅ ) ^</a:t>
                </a:r>
                <a:r>
                  <a:rPr lang="en-US" sz="1200" i="0" dirty="0">
                    <a:latin typeface="Cambria Math"/>
                  </a:rPr>
                  <a:t>2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/(</a:t>
                </a:r>
                <a:r>
                  <a:rPr lang="en-US" sz="1200" i="0" dirty="0">
                    <a:latin typeface="Cambria Math"/>
                  </a:rPr>
                  <a:t>𝑛−1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)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 smtClean="0"/>
                  <a:t> = 4.36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i="0">
                    <a:latin typeface="Cambria Math"/>
                  </a:rPr>
                  <a:t>𝑠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dirty="0">
                    <a:latin typeface="Cambria Math"/>
                  </a:rPr>
                  <a:t> "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=</a:t>
                </a:r>
                <a:r>
                  <a:rPr lang="en-US" sz="1200" i="0">
                    <a:latin typeface="Cambria Math" panose="02040503050406030204" pitchFamily="18" charset="0"/>
                  </a:rPr>
                  <a:t>" √(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∑</a:t>
                </a:r>
                <a:r>
                  <a:rPr lang="en-US" sz="1200" b="0" i="0" dirty="0" smtClean="0">
                    <a:latin typeface="Cambria Math" panose="02040503050406030204" pitchFamily="18" charset="0"/>
                  </a:rPr>
                  <a:t>▒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dirty="0" smtClean="0">
                    <a:latin typeface="Cambria Math"/>
                  </a:rPr>
                  <a:t>𝑦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_</a:t>
                </a:r>
                <a:r>
                  <a:rPr lang="en-US" sz="1200" i="0" dirty="0">
                    <a:latin typeface="Cambria Math"/>
                  </a:rPr>
                  <a:t>𝑖−</a:t>
                </a:r>
                <a:r>
                  <a:rPr lang="en-US" sz="1200" b="0" i="0" dirty="0" smtClean="0">
                    <a:latin typeface="Cambria Math"/>
                  </a:rPr>
                  <a:t>𝑦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 ̅</a:t>
                </a:r>
                <a:r>
                  <a:rPr lang="en-US" sz="1200" b="0" i="0" dirty="0" smtClean="0">
                    <a:latin typeface="Cambria Math" panose="02040503050406030204" pitchFamily="18" charset="0"/>
                  </a:rPr>
                  <a:t> ) 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sz="1200" i="0" dirty="0">
                    <a:latin typeface="Cambria Math"/>
                  </a:rPr>
                  <a:t>2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/(</a:t>
                </a:r>
                <a:r>
                  <a:rPr lang="en-US" sz="1200" i="0" dirty="0">
                    <a:latin typeface="Cambria Math"/>
                  </a:rPr>
                  <a:t>𝑛−1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)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=</a:t>
                </a:r>
                <a:r>
                  <a:rPr lang="en-US" sz="1200" baseline="0" dirty="0" smtClean="0"/>
                  <a:t> 3.15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7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0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6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9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44929146-C5B4-42F5-8C3B-7F4A6F1F82A7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04834F-A32C-4955-95E2-D3BD4C385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78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1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4491B1F-C9AD-456B-9AF6-81B7BFBC2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4" y="5835259"/>
            <a:ext cx="2133600" cy="6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D71124D-554D-4C0B-B1A2-AAF5AA8D43BE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0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90112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6525768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8766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/>
              <a:t>Vb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/>
              <a:t>Bm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US" sz="2000" dirty="0"/>
              <a:t>Mbm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828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None/>
        <a:defRPr sz="24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594360" indent="-27432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2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6868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0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0235" y="6483910"/>
            <a:ext cx="304800" cy="365125"/>
          </a:xfrm>
        </p:spPr>
        <p:txBody>
          <a:bodyPr/>
          <a:lstStyle/>
          <a:p>
            <a:fld id="{4556B232-9F89-4083-B3BB-DDC8E5903F80}" type="slidenum">
              <a:rPr lang="en-US" sz="1400" smtClean="0"/>
              <a:t>1</a:t>
            </a:fld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40934A-131A-4FC7-9797-624AEAE93DC7}"/>
              </a:ext>
            </a:extLst>
          </p:cNvPr>
          <p:cNvSpPr txBox="1">
            <a:spLocks/>
          </p:cNvSpPr>
          <p:nvPr/>
        </p:nvSpPr>
        <p:spPr>
          <a:xfrm>
            <a:off x="126229" y="2895600"/>
            <a:ext cx="8891541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Week 5 – Hands-on tutorial</a:t>
            </a:r>
          </a:p>
          <a:p>
            <a:br>
              <a:rPr lang="en-US" altLang="zh-CN" sz="3500" b="1" dirty="0"/>
            </a:br>
            <a:r>
              <a:rPr lang="en-US" b="1" dirty="0"/>
              <a:t>Data Clustering using RapidMiner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Descriptive statistic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Numerical attributes</a:t>
            </a:r>
            <a:r>
              <a:rPr lang="en-US" dirty="0"/>
              <a:t>: mean, median, minimum, maximum, standard deviation, and number of missing values.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Nominal/categorical attributes</a:t>
            </a:r>
            <a:r>
              <a:rPr lang="en-US" dirty="0"/>
              <a:t>: number of categories, counts, mode, number of missing values.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Date attributes</a:t>
            </a:r>
            <a:r>
              <a:rPr lang="en-US" dirty="0"/>
              <a:t>: minimum, maximum, number of missing values.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083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Descriptive statistic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Right-click on the targeted dataset then choose ‘open’, the new windows will pop up under </a:t>
            </a:r>
            <a:r>
              <a:rPr lang="en-US" dirty="0">
                <a:solidFill>
                  <a:srgbClr val="477D59"/>
                </a:solidFill>
              </a:rPr>
              <a:t>Results Tab</a:t>
            </a:r>
            <a:r>
              <a:rPr lang="en-US" dirty="0"/>
              <a:t>.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You can see </a:t>
            </a:r>
            <a:r>
              <a:rPr lang="en-US" dirty="0">
                <a:solidFill>
                  <a:srgbClr val="477D59"/>
                </a:solidFill>
              </a:rPr>
              <a:t>Descriptive Statistic </a:t>
            </a:r>
            <a:r>
              <a:rPr lang="en-US" dirty="0"/>
              <a:t>when clicking on the </a:t>
            </a:r>
            <a:r>
              <a:rPr lang="en-US" dirty="0" err="1"/>
              <a:t>tatisti</a:t>
            </a:r>
            <a:r>
              <a:rPr lang="en-US" dirty="0"/>
              <a:t>            button to the left side of the window. 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11</a:t>
            </a:fld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199" y="3532019"/>
            <a:ext cx="795543" cy="6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Descriptive statistic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12</a:t>
            </a:fld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06" y="1752600"/>
            <a:ext cx="7429499" cy="4953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13DCDD3-F726-4109-8ACA-8E47072747D4}"/>
              </a:ext>
            </a:extLst>
          </p:cNvPr>
          <p:cNvSpPr/>
          <p:nvPr/>
        </p:nvSpPr>
        <p:spPr>
          <a:xfrm>
            <a:off x="2667000" y="3124200"/>
            <a:ext cx="2589145" cy="417854"/>
          </a:xfrm>
          <a:prstGeom prst="wedgeRoundRectCallout">
            <a:avLst>
              <a:gd name="adj1" fmla="val -66345"/>
              <a:gd name="adj2" fmla="val 178719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Right-click, then open</a:t>
            </a:r>
          </a:p>
        </p:txBody>
      </p:sp>
    </p:spTree>
    <p:extLst>
      <p:ext uri="{BB962C8B-B14F-4D97-AF65-F5344CB8AC3E}">
        <p14:creationId xmlns:p14="http://schemas.microsoft.com/office/powerpoint/2010/main" val="24648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9" y="2028493"/>
            <a:ext cx="8832853" cy="4448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13</a:t>
            </a:fld>
            <a:endParaRPr lang="en-US" sz="14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9BF34D-840C-46D8-90F6-F1C9AD21C6DC}"/>
              </a:ext>
            </a:extLst>
          </p:cNvPr>
          <p:cNvSpPr/>
          <p:nvPr/>
        </p:nvSpPr>
        <p:spPr>
          <a:xfrm>
            <a:off x="5562600" y="5572286"/>
            <a:ext cx="1371600" cy="417854"/>
          </a:xfrm>
          <a:prstGeom prst="wedgeRoundRectCallout">
            <a:avLst>
              <a:gd name="adj1" fmla="val -75437"/>
              <a:gd name="adj2" fmla="val -83488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13DCDD3-F726-4109-8ACA-8E47072747D4}"/>
              </a:ext>
            </a:extLst>
          </p:cNvPr>
          <p:cNvSpPr/>
          <p:nvPr/>
        </p:nvSpPr>
        <p:spPr>
          <a:xfrm>
            <a:off x="2971800" y="5363359"/>
            <a:ext cx="1371600" cy="417854"/>
          </a:xfrm>
          <a:prstGeom prst="wedgeRoundRectCallout">
            <a:avLst>
              <a:gd name="adj1" fmla="val -221909"/>
              <a:gd name="adj2" fmla="val -54844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Statistics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Descriptive statistic  </a:t>
            </a:r>
          </a:p>
        </p:txBody>
      </p:sp>
    </p:spTree>
    <p:extLst>
      <p:ext uri="{BB962C8B-B14F-4D97-AF65-F5344CB8AC3E}">
        <p14:creationId xmlns:p14="http://schemas.microsoft.com/office/powerpoint/2010/main" val="762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6" y="1981200"/>
            <a:ext cx="8839200" cy="39836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14</a:t>
            </a:fld>
            <a:endParaRPr lang="en-US" sz="14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9BF34D-840C-46D8-90F6-F1C9AD21C6DC}"/>
              </a:ext>
            </a:extLst>
          </p:cNvPr>
          <p:cNvSpPr/>
          <p:nvPr/>
        </p:nvSpPr>
        <p:spPr>
          <a:xfrm>
            <a:off x="4471458" y="6075021"/>
            <a:ext cx="1371600" cy="417854"/>
          </a:xfrm>
          <a:prstGeom prst="wedgeRoundRectCallout">
            <a:avLst>
              <a:gd name="adj1" fmla="val -96377"/>
              <a:gd name="adj2" fmla="val -829921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Missing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13DCDD3-F726-4109-8ACA-8E47072747D4}"/>
              </a:ext>
            </a:extLst>
          </p:cNvPr>
          <p:cNvSpPr/>
          <p:nvPr/>
        </p:nvSpPr>
        <p:spPr>
          <a:xfrm>
            <a:off x="1524000" y="6073764"/>
            <a:ext cx="1025562" cy="417854"/>
          </a:xfrm>
          <a:prstGeom prst="wedgeRoundRectCallout">
            <a:avLst>
              <a:gd name="adj1" fmla="val 92617"/>
              <a:gd name="adj2" fmla="val -827641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Type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97D70A-AFA4-49DA-BED0-F975CCA5283B}"/>
              </a:ext>
            </a:extLst>
          </p:cNvPr>
          <p:cNvSpPr/>
          <p:nvPr/>
        </p:nvSpPr>
        <p:spPr>
          <a:xfrm>
            <a:off x="4038600" y="2743200"/>
            <a:ext cx="3048000" cy="533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54BB461-14CA-4489-BDF1-A937DAE355DD}"/>
              </a:ext>
            </a:extLst>
          </p:cNvPr>
          <p:cNvSpPr/>
          <p:nvPr/>
        </p:nvSpPr>
        <p:spPr>
          <a:xfrm>
            <a:off x="6482173" y="6073764"/>
            <a:ext cx="1371600" cy="417854"/>
          </a:xfrm>
          <a:prstGeom prst="wedgeRoundRectCallout">
            <a:avLst>
              <a:gd name="adj1" fmla="val -79743"/>
              <a:gd name="adj2" fmla="val -713344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Statistics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Descriptive statistic  </a:t>
            </a:r>
          </a:p>
        </p:txBody>
      </p:sp>
    </p:spTree>
    <p:extLst>
      <p:ext uri="{BB962C8B-B14F-4D97-AF65-F5344CB8AC3E}">
        <p14:creationId xmlns:p14="http://schemas.microsoft.com/office/powerpoint/2010/main" val="4015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2" y="1720845"/>
            <a:ext cx="8891918" cy="44965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15</a:t>
            </a:fld>
            <a:endParaRPr lang="en-US" sz="14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54BB461-14CA-4489-BDF1-A937DAE355DD}"/>
              </a:ext>
            </a:extLst>
          </p:cNvPr>
          <p:cNvSpPr/>
          <p:nvPr/>
        </p:nvSpPr>
        <p:spPr>
          <a:xfrm>
            <a:off x="5181600" y="6096000"/>
            <a:ext cx="3271427" cy="670884"/>
          </a:xfrm>
          <a:prstGeom prst="wedgeRoundRectCallout">
            <a:avLst>
              <a:gd name="adj1" fmla="val -44092"/>
              <a:gd name="adj2" fmla="val -332930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Clicking on any row for showing frequency distribution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Descriptive statistic  </a:t>
            </a:r>
          </a:p>
        </p:txBody>
      </p:sp>
    </p:spTree>
    <p:extLst>
      <p:ext uri="{BB962C8B-B14F-4D97-AF65-F5344CB8AC3E}">
        <p14:creationId xmlns:p14="http://schemas.microsoft.com/office/powerpoint/2010/main" val="36803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8153399" cy="8382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824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17</a:t>
            </a:fld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90112" cy="472440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For selecting data analyzing tasks, one has </a:t>
            </a:r>
            <a:r>
              <a:rPr lang="en-US" sz="6000" dirty="0">
                <a:solidFill>
                  <a:srgbClr val="005828"/>
                </a:solidFill>
              </a:rPr>
              <a:t>to decide what kind of problem </a:t>
            </a:r>
            <a:r>
              <a:rPr lang="en-US" sz="6000" dirty="0"/>
              <a:t>that needs to be solved. Auto Model identifies three different problems:</a:t>
            </a:r>
          </a:p>
          <a:p>
            <a:pPr marL="62865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chemeClr val="tx1"/>
                </a:solidFill>
              </a:rPr>
              <a:t>1. Predict</a:t>
            </a:r>
          </a:p>
          <a:p>
            <a:pPr marL="62865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chemeClr val="tx1"/>
                </a:solidFill>
              </a:rPr>
              <a:t>2. Clusters</a:t>
            </a:r>
          </a:p>
          <a:p>
            <a:pPr marL="62865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chemeClr val="tx1"/>
                </a:solidFill>
              </a:rPr>
              <a:t>3. Outliers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In our case, we want to </a:t>
            </a:r>
            <a:r>
              <a:rPr lang="en-US" sz="6000" dirty="0">
                <a:solidFill>
                  <a:srgbClr val="00582A"/>
                </a:solidFill>
              </a:rPr>
              <a:t>cluster KTC data</a:t>
            </a:r>
            <a:r>
              <a:rPr lang="en-US" sz="6000" dirty="0"/>
              <a:t>.</a:t>
            </a:r>
            <a:endParaRPr lang="en-AU" sz="6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343400"/>
            <a:ext cx="5592831" cy="5736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Select task  </a:t>
            </a:r>
          </a:p>
        </p:txBody>
      </p:sp>
    </p:spTree>
    <p:extLst>
      <p:ext uri="{BB962C8B-B14F-4D97-AF65-F5344CB8AC3E}">
        <p14:creationId xmlns:p14="http://schemas.microsoft.com/office/powerpoint/2010/main" val="155163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18</a:t>
            </a:fld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32" y="1828800"/>
            <a:ext cx="8112047" cy="42494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Select task  </a:t>
            </a:r>
          </a:p>
        </p:txBody>
      </p:sp>
      <p:sp>
        <p:nvSpPr>
          <p:cNvPr id="10" name="Speech Bubble: Rectangle with Corners Rounded 7">
            <a:extLst>
              <a:ext uri="{FF2B5EF4-FFF2-40B4-BE49-F238E27FC236}">
                <a16:creationId xmlns:a16="http://schemas.microsoft.com/office/drawing/2014/main" id="{B5284B57-914F-4242-B5A1-F54D0B4945F8}"/>
              </a:ext>
            </a:extLst>
          </p:cNvPr>
          <p:cNvSpPr/>
          <p:nvPr/>
        </p:nvSpPr>
        <p:spPr>
          <a:xfrm>
            <a:off x="685800" y="6159877"/>
            <a:ext cx="3429000" cy="592415"/>
          </a:xfrm>
          <a:prstGeom prst="wedgeRoundRectCallout">
            <a:avLst>
              <a:gd name="adj1" fmla="val -39533"/>
              <a:gd name="adj2" fmla="val -620561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In order to switch back to Auto Model from Results tab, click on ‘Data’.</a:t>
            </a:r>
          </a:p>
        </p:txBody>
      </p:sp>
      <p:sp>
        <p:nvSpPr>
          <p:cNvPr id="11" name="Speech Bubble: Rectangle with Corners Rounded 7">
            <a:extLst>
              <a:ext uri="{FF2B5EF4-FFF2-40B4-BE49-F238E27FC236}">
                <a16:creationId xmlns:a16="http://schemas.microsoft.com/office/drawing/2014/main" id="{B5284B57-914F-4242-B5A1-F54D0B4945F8}"/>
              </a:ext>
            </a:extLst>
          </p:cNvPr>
          <p:cNvSpPr/>
          <p:nvPr/>
        </p:nvSpPr>
        <p:spPr>
          <a:xfrm>
            <a:off x="4876800" y="6256991"/>
            <a:ext cx="2743200" cy="398185"/>
          </a:xfrm>
          <a:prstGeom prst="wedgeRoundRectCallout">
            <a:avLst>
              <a:gd name="adj1" fmla="val -123937"/>
              <a:gd name="adj2" fmla="val -96270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Then click on ‘Auto Model’.</a:t>
            </a:r>
          </a:p>
        </p:txBody>
      </p:sp>
    </p:spTree>
    <p:extLst>
      <p:ext uri="{BB962C8B-B14F-4D97-AF65-F5344CB8AC3E}">
        <p14:creationId xmlns:p14="http://schemas.microsoft.com/office/powerpoint/2010/main" val="25893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19</a:t>
            </a:fld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0" y="1905000"/>
            <a:ext cx="8585879" cy="418742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5284B57-914F-4242-B5A1-F54D0B4945F8}"/>
              </a:ext>
            </a:extLst>
          </p:cNvPr>
          <p:cNvSpPr/>
          <p:nvPr/>
        </p:nvSpPr>
        <p:spPr>
          <a:xfrm>
            <a:off x="5486400" y="6192606"/>
            <a:ext cx="1371600" cy="482831"/>
          </a:xfrm>
          <a:prstGeom prst="wedgeRoundRectCallout">
            <a:avLst>
              <a:gd name="adj1" fmla="val -109001"/>
              <a:gd name="adj2" fmla="val -62314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Clusters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97D70A-AFA4-49DA-BED0-F975CCA5283B}"/>
              </a:ext>
            </a:extLst>
          </p:cNvPr>
          <p:cNvSpPr/>
          <p:nvPr/>
        </p:nvSpPr>
        <p:spPr>
          <a:xfrm>
            <a:off x="3200400" y="2209800"/>
            <a:ext cx="914400" cy="381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Select task  </a:t>
            </a:r>
          </a:p>
        </p:txBody>
      </p:sp>
    </p:spTree>
    <p:extLst>
      <p:ext uri="{BB962C8B-B14F-4D97-AF65-F5344CB8AC3E}">
        <p14:creationId xmlns:p14="http://schemas.microsoft.com/office/powerpoint/2010/main" val="30906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7D59"/>
                </a:solidFill>
              </a:rPr>
              <a:t>RapidMiner - Auto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60020"/>
            <a:ext cx="8690112" cy="476937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Auto Model </a:t>
            </a:r>
            <a:r>
              <a:rPr lang="en-US" dirty="0">
                <a:solidFill>
                  <a:schemeClr val="tx1"/>
                </a:solidFill>
              </a:rPr>
              <a:t>is a function of RapidMiner which </a:t>
            </a:r>
            <a:r>
              <a:rPr lang="en-US" dirty="0"/>
              <a:t>can make your data analytics easier.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Auto Model </a:t>
            </a:r>
            <a:r>
              <a:rPr lang="en-US" dirty="0"/>
              <a:t>is part of RapidMiner Studio that accelerates the process of building and validating models.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Auto Model </a:t>
            </a:r>
            <a:r>
              <a:rPr lang="en-US" dirty="0"/>
              <a:t>addresses </a:t>
            </a:r>
            <a:r>
              <a:rPr lang="en-US" dirty="0">
                <a:solidFill>
                  <a:srgbClr val="477D59"/>
                </a:solidFill>
              </a:rPr>
              <a:t>three types </a:t>
            </a:r>
            <a:r>
              <a:rPr lang="en-US" dirty="0"/>
              <a:t>of problems:</a:t>
            </a:r>
          </a:p>
          <a:p>
            <a:pPr marL="542925">
              <a:lnSpc>
                <a:spcPct val="100000"/>
              </a:lnSpc>
            </a:pPr>
            <a:r>
              <a:rPr lang="en-US" sz="2000" dirty="0"/>
              <a:t>1. Predict : Want to predict the values of a column?</a:t>
            </a:r>
          </a:p>
          <a:p>
            <a:pPr marL="542925">
              <a:lnSpc>
                <a:spcPct val="100000"/>
              </a:lnSpc>
            </a:pPr>
            <a:r>
              <a:rPr lang="en-US" sz="2000" dirty="0"/>
              <a:t>2. Clusters: Want to identify groups in your data?</a:t>
            </a:r>
          </a:p>
          <a:p>
            <a:pPr marL="542925">
              <a:lnSpc>
                <a:spcPct val="100000"/>
              </a:lnSpc>
            </a:pPr>
            <a:r>
              <a:rPr lang="en-US" sz="2000" dirty="0"/>
              <a:t>3. Outliers: Want to detect outliers in your data?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Auto Model </a:t>
            </a:r>
            <a:r>
              <a:rPr lang="en-US" dirty="0">
                <a:solidFill>
                  <a:schemeClr val="tx1"/>
                </a:solidFill>
              </a:rPr>
              <a:t>helps</a:t>
            </a:r>
            <a:r>
              <a:rPr lang="en-US" dirty="0"/>
              <a:t> you not only get results but also understand those results.</a:t>
            </a:r>
            <a:endParaRPr lang="en-US" sz="14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22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80" lvl="8" indent="-457200">
              <a:lnSpc>
                <a:spcPct val="110000"/>
              </a:lnSpc>
              <a:buFont typeface="+mj-lt"/>
              <a:buAutoNum type="arabicPeriod"/>
            </a:pPr>
            <a:endParaRPr lang="en-AU" sz="2400" b="1" dirty="0"/>
          </a:p>
          <a:p>
            <a:pPr algn="just">
              <a:lnSpc>
                <a:spcPct val="160000"/>
              </a:lnSpc>
            </a:pPr>
            <a:r>
              <a:rPr lang="en-US" dirty="0"/>
              <a:t>For a better result demonstration, we do clustering by considering </a:t>
            </a:r>
            <a:r>
              <a:rPr lang="en-US" dirty="0">
                <a:solidFill>
                  <a:srgbClr val="477D59"/>
                </a:solidFill>
              </a:rPr>
              <a:t>pairs of variables</a:t>
            </a:r>
            <a:r>
              <a:rPr lang="en-US" dirty="0"/>
              <a:t>. Therefore, we should nominate pairs which can be done using a </a:t>
            </a:r>
            <a:r>
              <a:rPr lang="en-US" dirty="0">
                <a:solidFill>
                  <a:srgbClr val="477D59"/>
                </a:solidFill>
              </a:rPr>
              <a:t>correlation function</a:t>
            </a:r>
            <a:r>
              <a:rPr lang="en-US" dirty="0"/>
              <a:t>. 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In </a:t>
            </a:r>
            <a:r>
              <a:rPr lang="en-US" dirty="0">
                <a:solidFill>
                  <a:schemeClr val="tx1"/>
                </a:solidFill>
              </a:rPr>
              <a:t>the next slides</a:t>
            </a:r>
            <a:r>
              <a:rPr lang="en-US" dirty="0"/>
              <a:t>, we show how you can obtain the correlation values between pairs of inputs.  </a:t>
            </a:r>
            <a:endParaRPr lang="en-AU" dirty="0"/>
          </a:p>
          <a:p>
            <a:pPr>
              <a:lnSpc>
                <a:spcPct val="110000"/>
              </a:lnSpc>
            </a:pPr>
            <a:br>
              <a:rPr lang="en-AU" sz="3800" u="sng" dirty="0">
                <a:solidFill>
                  <a:srgbClr val="FF0000"/>
                </a:solidFill>
              </a:rPr>
            </a:br>
            <a:endParaRPr lang="en-AU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20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Select pairs of variables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540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/>
          </a:p>
          <a:p>
            <a:pPr algn="just"/>
            <a:r>
              <a:rPr lang="en-US" dirty="0"/>
              <a:t>1. Choose all inputs.</a:t>
            </a:r>
          </a:p>
          <a:p>
            <a:pPr algn="just"/>
            <a:r>
              <a:rPr lang="en-US" dirty="0"/>
              <a:t>2. Run k-means and x-means.</a:t>
            </a:r>
          </a:p>
          <a:p>
            <a:pPr algn="just"/>
            <a:r>
              <a:rPr lang="en-US" dirty="0"/>
              <a:t>3. Under </a:t>
            </a:r>
            <a:r>
              <a:rPr lang="en-US" dirty="0">
                <a:solidFill>
                  <a:srgbClr val="0070C0"/>
                </a:solidFill>
              </a:rPr>
              <a:t>General</a:t>
            </a:r>
            <a:r>
              <a:rPr lang="en-US" dirty="0"/>
              <a:t>, see </a:t>
            </a:r>
            <a:r>
              <a:rPr lang="en-US" dirty="0">
                <a:solidFill>
                  <a:srgbClr val="005828"/>
                </a:solidFill>
              </a:rPr>
              <a:t>correlation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4. Choose </a:t>
            </a:r>
            <a:r>
              <a:rPr lang="en-US" dirty="0">
                <a:solidFill>
                  <a:srgbClr val="005828"/>
                </a:solidFill>
              </a:rPr>
              <a:t>pair(s)</a:t>
            </a:r>
            <a:r>
              <a:rPr lang="en-US" dirty="0"/>
              <a:t> with highest correlation values.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21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Select pairs of variables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581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3931" y="6415835"/>
            <a:ext cx="2133600" cy="365125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22</a:t>
            </a:fld>
            <a:endParaRPr lang="en-AU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8" y="1870105"/>
            <a:ext cx="8651590" cy="43201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Select pairs of variables </a:t>
            </a:r>
            <a:endParaRPr lang="en-US" sz="36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5284B57-914F-4242-B5A1-F54D0B4945F8}"/>
              </a:ext>
            </a:extLst>
          </p:cNvPr>
          <p:cNvSpPr/>
          <p:nvPr/>
        </p:nvSpPr>
        <p:spPr>
          <a:xfrm>
            <a:off x="914400" y="2209800"/>
            <a:ext cx="1905000" cy="635231"/>
          </a:xfrm>
          <a:prstGeom prst="wedgeRoundRectCallout">
            <a:avLst>
              <a:gd name="adj1" fmla="val 99922"/>
              <a:gd name="adj2" fmla="val 7067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Select all inputs, then click ‘NEXT’</a:t>
            </a:r>
          </a:p>
        </p:txBody>
      </p:sp>
    </p:spTree>
    <p:extLst>
      <p:ext uri="{BB962C8B-B14F-4D97-AF65-F5344CB8AC3E}">
        <p14:creationId xmlns:p14="http://schemas.microsoft.com/office/powerpoint/2010/main" val="33336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9911" y="6497675"/>
            <a:ext cx="2133600" cy="365125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23</a:t>
            </a:fld>
            <a:endParaRPr lang="en-AU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78" y="1818574"/>
            <a:ext cx="6726355" cy="47949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Select pairs of variables </a:t>
            </a:r>
            <a:endParaRPr lang="en-US" sz="36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38B6E33-EE5D-4377-84C1-04E54845D28B}"/>
              </a:ext>
            </a:extLst>
          </p:cNvPr>
          <p:cNvSpPr/>
          <p:nvPr/>
        </p:nvSpPr>
        <p:spPr>
          <a:xfrm>
            <a:off x="3048000" y="5029200"/>
            <a:ext cx="2057400" cy="685800"/>
          </a:xfrm>
          <a:prstGeom prst="wedgeRoundRectCallout">
            <a:avLst>
              <a:gd name="adj1" fmla="val -69295"/>
              <a:gd name="adj2" fmla="val -22934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Set ‘k=2’, then click ‘RUN’.</a:t>
            </a:r>
          </a:p>
        </p:txBody>
      </p:sp>
    </p:spTree>
    <p:extLst>
      <p:ext uri="{BB962C8B-B14F-4D97-AF65-F5344CB8AC3E}">
        <p14:creationId xmlns:p14="http://schemas.microsoft.com/office/powerpoint/2010/main" val="13585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89" y="1900847"/>
            <a:ext cx="8509933" cy="4181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36658"/>
            <a:ext cx="2133600" cy="365125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24</a:t>
            </a:fld>
            <a:endParaRPr lang="en-AU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E2F927-B878-4B91-8118-8F188D8E8036}"/>
              </a:ext>
            </a:extLst>
          </p:cNvPr>
          <p:cNvSpPr/>
          <p:nvPr/>
        </p:nvSpPr>
        <p:spPr>
          <a:xfrm>
            <a:off x="318689" y="5306762"/>
            <a:ext cx="990600" cy="7754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75DBFF-1C8B-4FB8-969A-0437BAFAB734}"/>
              </a:ext>
            </a:extLst>
          </p:cNvPr>
          <p:cNvSpPr/>
          <p:nvPr/>
        </p:nvSpPr>
        <p:spPr>
          <a:xfrm>
            <a:off x="5257800" y="6297707"/>
            <a:ext cx="2057400" cy="477901"/>
          </a:xfrm>
          <a:prstGeom prst="wedgeRoundRectCallout">
            <a:avLst>
              <a:gd name="adj1" fmla="val -36383"/>
              <a:gd name="adj2" fmla="val -47603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582A"/>
                </a:solidFill>
              </a:rPr>
              <a:t>Age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Income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0.663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21A86AC-671C-418D-885C-3A2C94119B8A}"/>
              </a:ext>
            </a:extLst>
          </p:cNvPr>
          <p:cNvSpPr/>
          <p:nvPr/>
        </p:nvSpPr>
        <p:spPr>
          <a:xfrm>
            <a:off x="2590800" y="6297707"/>
            <a:ext cx="2057400" cy="477901"/>
          </a:xfrm>
          <a:prstGeom prst="wedgeRoundRectCallout">
            <a:avLst>
              <a:gd name="adj1" fmla="val -18640"/>
              <a:gd name="adj2" fmla="val -21602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582A"/>
                </a:solidFill>
              </a:rPr>
              <a:t>Age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Married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0.369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Select pairs of variables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53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a better </a:t>
            </a:r>
            <a:r>
              <a:rPr lang="en-US" dirty="0">
                <a:solidFill>
                  <a:srgbClr val="00582A"/>
                </a:solidFill>
              </a:rPr>
              <a:t>result demonstration</a:t>
            </a:r>
            <a:r>
              <a:rPr lang="en-US" dirty="0"/>
              <a:t>, we do clustering by considering </a:t>
            </a:r>
            <a:r>
              <a:rPr lang="en-US" dirty="0">
                <a:solidFill>
                  <a:srgbClr val="477D59"/>
                </a:solidFill>
              </a:rPr>
              <a:t>pairs</a:t>
            </a:r>
            <a:r>
              <a:rPr lang="en-US" dirty="0"/>
              <a:t> of variables using the correlation function. </a:t>
            </a:r>
            <a:r>
              <a:rPr lang="en-US" dirty="0">
                <a:solidFill>
                  <a:srgbClr val="0070C0"/>
                </a:solidFill>
              </a:rPr>
              <a:t>Two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highest correlation values in the results are: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571500" indent="-5715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82A"/>
                </a:solidFill>
              </a:rPr>
              <a:t>Age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</a:rPr>
              <a:t>Income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0.66</a:t>
            </a:r>
          </a:p>
          <a:p>
            <a:pPr marL="571500" indent="-5715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82A"/>
                </a:solidFill>
              </a:rPr>
              <a:t>Age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</a:rPr>
              <a:t>Married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0.36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25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Select pairs of variables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569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8153399" cy="8382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Clustering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751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Auto </a:t>
            </a:r>
            <a:r>
              <a:rPr lang="en-US" dirty="0">
                <a:solidFill>
                  <a:schemeClr val="tx1"/>
                </a:solidFill>
              </a:rPr>
              <a:t>Model provides you </a:t>
            </a:r>
            <a:r>
              <a:rPr lang="en-US" dirty="0"/>
              <a:t>with two </a:t>
            </a:r>
            <a:r>
              <a:rPr lang="en-US" dirty="0">
                <a:solidFill>
                  <a:srgbClr val="00582A"/>
                </a:solidFill>
              </a:rPr>
              <a:t>clustering</a:t>
            </a:r>
            <a:r>
              <a:rPr lang="en-US" dirty="0"/>
              <a:t> models: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82A"/>
                </a:solidFill>
              </a:rPr>
              <a:t>K-means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82A"/>
                </a:solidFill>
              </a:rPr>
              <a:t>X-means</a:t>
            </a:r>
          </a:p>
          <a:p>
            <a:r>
              <a:rPr lang="en-US" dirty="0"/>
              <a:t>In fact, </a:t>
            </a:r>
            <a:r>
              <a:rPr lang="en-US" dirty="0">
                <a:solidFill>
                  <a:srgbClr val="FF0000"/>
                </a:solidFill>
              </a:rPr>
              <a:t>X-means is one type of K-means models </a:t>
            </a:r>
            <a:r>
              <a:rPr lang="en-US" dirty="0"/>
              <a:t>which automatically finds the </a:t>
            </a:r>
            <a:r>
              <a:rPr lang="en-US" dirty="0">
                <a:solidFill>
                  <a:srgbClr val="477D59"/>
                </a:solidFill>
              </a:rPr>
              <a:t>optimum number of clusters</a:t>
            </a:r>
            <a:r>
              <a:rPr lang="en-US" dirty="0"/>
              <a:t>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27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models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942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28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models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78" y="1818574"/>
            <a:ext cx="6726355" cy="4794951"/>
          </a:xfrm>
          <a:prstGeom prst="rect">
            <a:avLst/>
          </a:prstGeom>
        </p:spPr>
      </p:pic>
      <p:sp>
        <p:nvSpPr>
          <p:cNvPr id="7" name="Speech Bubble: Rectangle with Corners Rounded 9">
            <a:extLst>
              <a:ext uri="{FF2B5EF4-FFF2-40B4-BE49-F238E27FC236}">
                <a16:creationId xmlns:a16="http://schemas.microsoft.com/office/drawing/2014/main" id="{421A86AC-671C-418D-885C-3A2C94119B8A}"/>
              </a:ext>
            </a:extLst>
          </p:cNvPr>
          <p:cNvSpPr/>
          <p:nvPr/>
        </p:nvSpPr>
        <p:spPr>
          <a:xfrm>
            <a:off x="2971800" y="5410200"/>
            <a:ext cx="2514600" cy="477901"/>
          </a:xfrm>
          <a:prstGeom prst="wedgeRoundRectCallout">
            <a:avLst>
              <a:gd name="adj1" fmla="val 52313"/>
              <a:gd name="adj2" fmla="val -693475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Choosing and setting models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In general, the </a:t>
            </a:r>
            <a:r>
              <a:rPr lang="en-US" dirty="0">
                <a:solidFill>
                  <a:srgbClr val="477D59"/>
                </a:solidFill>
              </a:rPr>
              <a:t>larger</a:t>
            </a:r>
            <a:r>
              <a:rPr lang="en-US" dirty="0"/>
              <a:t> the ratio of the </a:t>
            </a:r>
            <a:r>
              <a:rPr lang="en-US" dirty="0">
                <a:solidFill>
                  <a:srgbClr val="477D59"/>
                </a:solidFill>
              </a:rPr>
              <a:t>distance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between</a:t>
            </a:r>
            <a:r>
              <a:rPr lang="en-US" dirty="0"/>
              <a:t> a pair of cluster centroids and the </a:t>
            </a:r>
            <a:r>
              <a:rPr lang="en-US" dirty="0">
                <a:solidFill>
                  <a:srgbClr val="477D59"/>
                </a:solidFill>
              </a:rPr>
              <a:t>within-cluster</a:t>
            </a:r>
            <a:r>
              <a:rPr lang="en-US" dirty="0"/>
              <a:t> distance, the more distinct the clustering is for the observations in the two clusters in the pair. X-means can be used for this purpose.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/>
              <a:t>X-Means</a:t>
            </a:r>
            <a:r>
              <a:rPr lang="en-US" dirty="0"/>
              <a:t> is a </a:t>
            </a:r>
            <a:r>
              <a:rPr lang="en-US" dirty="0">
                <a:solidFill>
                  <a:srgbClr val="00B0F0"/>
                </a:solidFill>
              </a:rPr>
              <a:t>clustering</a:t>
            </a:r>
            <a:r>
              <a:rPr lang="en-US" dirty="0"/>
              <a:t> algorithm which determines the correct number of centroids based on a heuristic. It begins with a </a:t>
            </a:r>
            <a:r>
              <a:rPr lang="en-US" dirty="0">
                <a:solidFill>
                  <a:srgbClr val="477D59"/>
                </a:solidFill>
              </a:rPr>
              <a:t>minimum</a:t>
            </a:r>
            <a:r>
              <a:rPr lang="en-US" dirty="0"/>
              <a:t> set of centroids and then iteratively exploits if using more centroids makes sense according to the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29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The optimum number of clusters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620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7D59"/>
                </a:solidFill>
              </a:rPr>
              <a:t>RapidMiner - Auto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3</a:t>
            </a:fld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2" y="1869545"/>
            <a:ext cx="8863287" cy="4480030"/>
          </a:xfrm>
          <a:prstGeom prst="rect">
            <a:avLst/>
          </a:prstGeom>
        </p:spPr>
      </p:pic>
      <p:sp>
        <p:nvSpPr>
          <p:cNvPr id="7" name="Speech Bubble: Rectangle with Corners Rounded 7">
            <a:extLst>
              <a:ext uri="{FF2B5EF4-FFF2-40B4-BE49-F238E27FC236}">
                <a16:creationId xmlns:a16="http://schemas.microsoft.com/office/drawing/2014/main" id="{93A6550E-49CA-423E-B6E8-BEB906F90E7D}"/>
              </a:ext>
            </a:extLst>
          </p:cNvPr>
          <p:cNvSpPr/>
          <p:nvPr/>
        </p:nvSpPr>
        <p:spPr>
          <a:xfrm>
            <a:off x="4191000" y="4419600"/>
            <a:ext cx="1371600" cy="513699"/>
          </a:xfrm>
          <a:prstGeom prst="wedgeRoundRectCallout">
            <a:avLst>
              <a:gd name="adj1" fmla="val 126506"/>
              <a:gd name="adj2" fmla="val -475285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Auto Model</a:t>
            </a:r>
          </a:p>
        </p:txBody>
      </p:sp>
    </p:spTree>
    <p:extLst>
      <p:ext uri="{BB962C8B-B14F-4D97-AF65-F5344CB8AC3E}">
        <p14:creationId xmlns:p14="http://schemas.microsoft.com/office/powerpoint/2010/main" val="26895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36" y="1706058"/>
            <a:ext cx="6726972" cy="43283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30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The optimum number of clusters</a:t>
            </a:r>
            <a:endParaRPr lang="en-US" sz="3600" dirty="0"/>
          </a:p>
        </p:txBody>
      </p:sp>
      <p:sp>
        <p:nvSpPr>
          <p:cNvPr id="7" name="Speech Bubble: Rectangle with Corners Rounded 9">
            <a:extLst>
              <a:ext uri="{FF2B5EF4-FFF2-40B4-BE49-F238E27FC236}">
                <a16:creationId xmlns:a16="http://schemas.microsoft.com/office/drawing/2014/main" id="{421A86AC-671C-418D-885C-3A2C94119B8A}"/>
              </a:ext>
            </a:extLst>
          </p:cNvPr>
          <p:cNvSpPr/>
          <p:nvPr/>
        </p:nvSpPr>
        <p:spPr>
          <a:xfrm>
            <a:off x="4114800" y="5126463"/>
            <a:ext cx="2246244" cy="477901"/>
          </a:xfrm>
          <a:prstGeom prst="wedgeRoundRectCallout">
            <a:avLst>
              <a:gd name="adj1" fmla="val -143099"/>
              <a:gd name="adj2" fmla="val -23033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K-Means and x-Means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858" y="6127060"/>
            <a:ext cx="699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X-Means</a:t>
            </a:r>
            <a:r>
              <a:rPr lang="en-US" dirty="0"/>
              <a:t> is a clustering model in RapidMiner which can be used when we are not sure what the best value for K is.  </a:t>
            </a:r>
          </a:p>
        </p:txBody>
      </p:sp>
    </p:spTree>
    <p:extLst>
      <p:ext uri="{BB962C8B-B14F-4D97-AF65-F5344CB8AC3E}">
        <p14:creationId xmlns:p14="http://schemas.microsoft.com/office/powerpoint/2010/main" val="40240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8153399" cy="8382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Clustering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31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1034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Now, let us have a trial on the KTC dataset using the Auto Model, and see what results RapidMiner can provide.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477D59"/>
                </a:solidFill>
              </a:rPr>
              <a:t>variables ‘age’ and ‘income’ </a:t>
            </a:r>
            <a:r>
              <a:rPr lang="en-US" dirty="0"/>
              <a:t>in the KTC dataset are used for this trial.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32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1671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9" y="1898844"/>
            <a:ext cx="8809714" cy="44451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33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</a:t>
            </a:r>
            <a:endParaRPr lang="en-US" sz="3600" dirty="0"/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C383221C-CDB3-42D0-A2F7-7189F1EC3C97}"/>
              </a:ext>
            </a:extLst>
          </p:cNvPr>
          <p:cNvSpPr/>
          <p:nvPr/>
        </p:nvSpPr>
        <p:spPr>
          <a:xfrm>
            <a:off x="6116901" y="2667000"/>
            <a:ext cx="2517912" cy="439255"/>
          </a:xfrm>
          <a:prstGeom prst="wedgeRoundRectCallout">
            <a:avLst>
              <a:gd name="adj1" fmla="val -111901"/>
              <a:gd name="adj2" fmla="val -85201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</a:rPr>
              <a:t>Back to the stage ‘Select Input’</a:t>
            </a:r>
            <a:endParaRPr lang="en-US" sz="10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E4E443-D1FC-4FD4-9B0D-B5B535677772}"/>
              </a:ext>
            </a:extLst>
          </p:cNvPr>
          <p:cNvSpPr/>
          <p:nvPr/>
        </p:nvSpPr>
        <p:spPr>
          <a:xfrm>
            <a:off x="381000" y="4221160"/>
            <a:ext cx="3124200" cy="38452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E4E443-D1FC-4FD4-9B0D-B5B535677772}"/>
              </a:ext>
            </a:extLst>
          </p:cNvPr>
          <p:cNvSpPr/>
          <p:nvPr/>
        </p:nvSpPr>
        <p:spPr>
          <a:xfrm>
            <a:off x="381000" y="3429000"/>
            <a:ext cx="3124200" cy="38452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6389818"/>
            <a:ext cx="7708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Instead of selecting all inputs, this trial chooses only ‘age’ and ‘income’.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8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99546"/>
            <a:ext cx="8690112" cy="39389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34</a:t>
            </a:fld>
            <a:endParaRPr lang="en-AU" sz="1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</a:t>
            </a:r>
            <a:endParaRPr lang="en-US" sz="3600" dirty="0"/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C383221C-CDB3-42D0-A2F7-7189F1EC3C97}"/>
              </a:ext>
            </a:extLst>
          </p:cNvPr>
          <p:cNvSpPr/>
          <p:nvPr/>
        </p:nvSpPr>
        <p:spPr>
          <a:xfrm>
            <a:off x="5553591" y="2284701"/>
            <a:ext cx="3057009" cy="439255"/>
          </a:xfrm>
          <a:prstGeom prst="wedgeRoundRectCallout">
            <a:avLst>
              <a:gd name="adj1" fmla="val -115256"/>
              <a:gd name="adj2" fmla="val 40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X-means is suggesting three clusters.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5921056"/>
            <a:ext cx="770854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The textbook (page 148) states that </a:t>
            </a:r>
            <a:r>
              <a:rPr lang="en-US" b="1" dirty="0">
                <a:solidFill>
                  <a:srgbClr val="477D59"/>
                </a:solidFill>
              </a:rPr>
              <a:t>3 clusters </a:t>
            </a:r>
            <a:r>
              <a:rPr lang="en-US" b="1" dirty="0"/>
              <a:t>is a good fit with this data, and RapidMiner generates the same result. You see how x-means is helpful!!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480402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35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</a:t>
            </a: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 marL="265113">
              <a:lnSpc>
                <a:spcPct val="110000"/>
              </a:lnSpc>
            </a:pPr>
            <a:r>
              <a:rPr lang="en-US" dirty="0">
                <a:solidFill>
                  <a:srgbClr val="0070C0"/>
                </a:solidFill>
              </a:rPr>
              <a:t>Cluster 0</a:t>
            </a:r>
            <a:r>
              <a:rPr lang="en-US" dirty="0"/>
              <a:t>: relatively younger, lower-income</a:t>
            </a:r>
          </a:p>
          <a:p>
            <a:pPr marL="265113">
              <a:lnSpc>
                <a:spcPct val="110000"/>
              </a:lnSpc>
            </a:pPr>
            <a:endParaRPr lang="en-US" sz="1200" dirty="0">
              <a:solidFill>
                <a:srgbClr val="00B050"/>
              </a:solidFill>
            </a:endParaRPr>
          </a:p>
          <a:p>
            <a:pPr marL="265113">
              <a:lnSpc>
                <a:spcPct val="110000"/>
              </a:lnSpc>
            </a:pPr>
            <a:r>
              <a:rPr lang="en-US" dirty="0">
                <a:solidFill>
                  <a:srgbClr val="00B050"/>
                </a:solidFill>
              </a:rPr>
              <a:t>Cluster 1</a:t>
            </a:r>
            <a:r>
              <a:rPr lang="en-US" dirty="0"/>
              <a:t>: relatively older, higher-income</a:t>
            </a:r>
          </a:p>
          <a:p>
            <a:pPr marL="265113">
              <a:lnSpc>
                <a:spcPct val="110000"/>
              </a:lnSpc>
            </a:pP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65113"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Cluster 2</a:t>
            </a:r>
            <a:r>
              <a:rPr lang="en-US" dirty="0"/>
              <a:t>: relatively older, lower-income </a:t>
            </a:r>
          </a:p>
        </p:txBody>
      </p:sp>
    </p:spTree>
    <p:extLst>
      <p:ext uri="{BB962C8B-B14F-4D97-AF65-F5344CB8AC3E}">
        <p14:creationId xmlns:p14="http://schemas.microsoft.com/office/powerpoint/2010/main" val="2397042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36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 – Scatter chart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8881103" cy="43325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356D2DF-7DCF-4E62-BB6B-82CC17709209}"/>
              </a:ext>
            </a:extLst>
          </p:cNvPr>
          <p:cNvSpPr/>
          <p:nvPr/>
        </p:nvSpPr>
        <p:spPr>
          <a:xfrm>
            <a:off x="2743200" y="3581400"/>
            <a:ext cx="3352800" cy="2362200"/>
          </a:xfrm>
          <a:prstGeom prst="ellipse">
            <a:avLst/>
          </a:prstGeom>
          <a:noFill/>
          <a:ln>
            <a:solidFill>
              <a:srgbClr val="0360B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FACC3-520E-4DC9-A6C9-EBDE60106612}"/>
              </a:ext>
            </a:extLst>
          </p:cNvPr>
          <p:cNvSpPr/>
          <p:nvPr/>
        </p:nvSpPr>
        <p:spPr>
          <a:xfrm>
            <a:off x="3866465" y="5964477"/>
            <a:ext cx="1106269" cy="430887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360BD"/>
                </a:solidFill>
              </a:rPr>
              <a:t>Cluster 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56D2DF-7DCF-4E62-BB6B-82CC17709209}"/>
              </a:ext>
            </a:extLst>
          </p:cNvPr>
          <p:cNvSpPr/>
          <p:nvPr/>
        </p:nvSpPr>
        <p:spPr>
          <a:xfrm>
            <a:off x="7433303" y="2362200"/>
            <a:ext cx="1600200" cy="1319522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5FACC3-520E-4DC9-A6C9-EBDE60106612}"/>
              </a:ext>
            </a:extLst>
          </p:cNvPr>
          <p:cNvSpPr/>
          <p:nvPr/>
        </p:nvSpPr>
        <p:spPr>
          <a:xfrm>
            <a:off x="7680268" y="3693905"/>
            <a:ext cx="1106269" cy="40633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B050"/>
                </a:solidFill>
              </a:rPr>
              <a:t>Cluster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56D2DF-7DCF-4E62-BB6B-82CC17709209}"/>
              </a:ext>
            </a:extLst>
          </p:cNvPr>
          <p:cNvSpPr/>
          <p:nvPr/>
        </p:nvSpPr>
        <p:spPr>
          <a:xfrm>
            <a:off x="4876800" y="2577548"/>
            <a:ext cx="2438400" cy="1765852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5FACC3-520E-4DC9-A6C9-EBDE60106612}"/>
              </a:ext>
            </a:extLst>
          </p:cNvPr>
          <p:cNvSpPr/>
          <p:nvPr/>
        </p:nvSpPr>
        <p:spPr>
          <a:xfrm>
            <a:off x="6267982" y="4328354"/>
            <a:ext cx="1106269" cy="40633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C00000"/>
                </a:solidFill>
              </a:rPr>
              <a:t>Cluster 2</a:t>
            </a:r>
          </a:p>
        </p:txBody>
      </p:sp>
      <p:sp>
        <p:nvSpPr>
          <p:cNvPr id="14" name="Speech Bubble: Rectangle with Corners Rounded 5">
            <a:extLst>
              <a:ext uri="{FF2B5EF4-FFF2-40B4-BE49-F238E27FC236}">
                <a16:creationId xmlns:a16="http://schemas.microsoft.com/office/drawing/2014/main" id="{3F7BC182-B5A8-4A06-82AA-29D5CA7AAF18}"/>
              </a:ext>
            </a:extLst>
          </p:cNvPr>
          <p:cNvSpPr/>
          <p:nvPr/>
        </p:nvSpPr>
        <p:spPr>
          <a:xfrm>
            <a:off x="914580" y="3470524"/>
            <a:ext cx="2049434" cy="390376"/>
          </a:xfrm>
          <a:prstGeom prst="wedgeRoundRectCallout">
            <a:avLst>
              <a:gd name="adj1" fmla="val 148110"/>
              <a:gd name="adj2" fmla="val -304825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360BD"/>
                </a:solidFill>
              </a:rPr>
              <a:t>Cluster 0</a:t>
            </a:r>
            <a:r>
              <a:rPr lang="en-US" sz="1600" dirty="0">
                <a:solidFill>
                  <a:schemeClr val="tx1"/>
                </a:solidFill>
              </a:rPr>
              <a:t>’s size is 30</a:t>
            </a:r>
          </a:p>
        </p:txBody>
      </p:sp>
    </p:spTree>
    <p:extLst>
      <p:ext uri="{BB962C8B-B14F-4D97-AF65-F5344CB8AC3E}">
        <p14:creationId xmlns:p14="http://schemas.microsoft.com/office/powerpoint/2010/main" val="3521017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63310" cy="259501"/>
          </a:xfrm>
        </p:spPr>
        <p:txBody>
          <a:bodyPr/>
          <a:lstStyle/>
          <a:p>
            <a:pPr algn="r"/>
            <a:fld id="{1BF8B40A-FD5E-4FFA-BD86-DB424FE1A8DA}" type="slidenum">
              <a:rPr lang="en-AU" sz="1400" smtClean="0"/>
              <a:pPr algn="r"/>
              <a:t>37</a:t>
            </a:fld>
            <a:endParaRPr lang="en-A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 – Heat map</a:t>
            </a: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33D419-76B2-460E-B580-86C66239B17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90112" cy="47244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None/>
              <a:defRPr sz="24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9436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2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6868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20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33"/>
              </a:buClr>
              <a:buFont typeface="Arial" pitchFamily="34" charset="0"/>
              <a:buChar char="•"/>
              <a:defRPr sz="1800" kern="200" spc="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Heat maps originated in 2D displays of the values in a data matrix.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Larger values were represented by dark </a:t>
            </a:r>
            <a:r>
              <a:rPr lang="en-US" dirty="0">
                <a:solidFill>
                  <a:schemeClr val="tx1"/>
                </a:solidFill>
              </a:rPr>
              <a:t>green</a:t>
            </a:r>
            <a:r>
              <a:rPr lang="en-US" dirty="0"/>
              <a:t> and smaller values by lighter</a:t>
            </a:r>
            <a:r>
              <a:rPr lang="en-US" dirty="0">
                <a:solidFill>
                  <a:schemeClr val="tx1"/>
                </a:solidFill>
              </a:rPr>
              <a:t> red</a:t>
            </a:r>
            <a:r>
              <a:rPr lang="en-US" dirty="0"/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three clusters are represented in the </a:t>
            </a:r>
            <a:r>
              <a:rPr lang="en-US" dirty="0">
                <a:solidFill>
                  <a:schemeClr val="tx1"/>
                </a:solidFill>
              </a:rPr>
              <a:t>next</a:t>
            </a:r>
            <a:r>
              <a:rPr lang="en-US" dirty="0"/>
              <a:t> slide within a </a:t>
            </a:r>
            <a:r>
              <a:rPr lang="en-US" dirty="0">
                <a:solidFill>
                  <a:schemeClr val="tx1"/>
                </a:solidFill>
              </a:rPr>
              <a:t>heat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7529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4" y="2101840"/>
            <a:ext cx="8732003" cy="4222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38</a:t>
            </a:fld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986008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AU" dirty="0"/>
          </a:p>
          <a:p>
            <a:pPr fontAlgn="base"/>
            <a:endParaRPr lang="en-AU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CCE3C0B-C518-4444-9D6F-E5D653F6B6E4}"/>
              </a:ext>
            </a:extLst>
          </p:cNvPr>
          <p:cNvSpPr/>
          <p:nvPr/>
        </p:nvSpPr>
        <p:spPr>
          <a:xfrm>
            <a:off x="4381500" y="2206498"/>
            <a:ext cx="762000" cy="395474"/>
          </a:xfrm>
          <a:prstGeom prst="wedgeRoundRectCallout">
            <a:avLst>
              <a:gd name="adj1" fmla="val -87873"/>
              <a:gd name="adj2" fmla="val 6698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Age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 – Heat map</a:t>
            </a:r>
            <a:endParaRPr lang="en-US" sz="3600" dirty="0"/>
          </a:p>
        </p:txBody>
      </p:sp>
      <p:sp>
        <p:nvSpPr>
          <p:cNvPr id="11" name="Speech Bubble: Rectangle with Corners Rounded 5">
            <a:extLst>
              <a:ext uri="{FF2B5EF4-FFF2-40B4-BE49-F238E27FC236}">
                <a16:creationId xmlns:a16="http://schemas.microsoft.com/office/drawing/2014/main" id="{FCCE3C0B-C518-4444-9D6F-E5D653F6B6E4}"/>
              </a:ext>
            </a:extLst>
          </p:cNvPr>
          <p:cNvSpPr/>
          <p:nvPr/>
        </p:nvSpPr>
        <p:spPr>
          <a:xfrm>
            <a:off x="7620000" y="2202675"/>
            <a:ext cx="838200" cy="395474"/>
          </a:xfrm>
          <a:prstGeom prst="wedgeRoundRectCallout">
            <a:avLst>
              <a:gd name="adj1" fmla="val -87873"/>
              <a:gd name="adj2" fmla="val 6698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4128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7FFC0-2405-4F50-BF48-B0B5DEB02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86" y="3709638"/>
            <a:ext cx="7315200" cy="814723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553AA6-2640-4963-AEFB-D4B234B6ABC8}"/>
              </a:ext>
            </a:extLst>
          </p:cNvPr>
          <p:cNvSpPr/>
          <p:nvPr/>
        </p:nvSpPr>
        <p:spPr>
          <a:xfrm>
            <a:off x="2743200" y="1696195"/>
            <a:ext cx="1106393" cy="40633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/>
              <a:t>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4ED5E-52BA-4C05-8997-20DE2ED64D31}"/>
              </a:ext>
            </a:extLst>
          </p:cNvPr>
          <p:cNvSpPr/>
          <p:nvPr/>
        </p:nvSpPr>
        <p:spPr>
          <a:xfrm>
            <a:off x="6267446" y="1696195"/>
            <a:ext cx="952505" cy="406330"/>
          </a:xfrm>
          <a:prstGeom prst="rect">
            <a:avLst/>
          </a:prstGeom>
          <a:ln w="6350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Income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541CA0-F8D9-42B4-B459-928A98ED5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86" y="2161046"/>
            <a:ext cx="7315201" cy="814724"/>
          </a:xfrm>
          <a:prstGeom prst="rect">
            <a:avLst/>
          </a:prstGeom>
          <a:ln>
            <a:noFill/>
          </a:ln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8F9EE69-91D0-47A1-9E2A-3589D1C55AB9}"/>
              </a:ext>
            </a:extLst>
          </p:cNvPr>
          <p:cNvSpPr/>
          <p:nvPr/>
        </p:nvSpPr>
        <p:spPr>
          <a:xfrm>
            <a:off x="2503206" y="3169849"/>
            <a:ext cx="2057400" cy="381000"/>
          </a:xfrm>
          <a:prstGeom prst="wedgeRoundRectCallout">
            <a:avLst>
              <a:gd name="adj1" fmla="val -46931"/>
              <a:gd name="adj2" fmla="val -17821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Relatively older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4368465-B4EC-4403-A39E-EC844DDDDB98}"/>
              </a:ext>
            </a:extLst>
          </p:cNvPr>
          <p:cNvSpPr/>
          <p:nvPr/>
        </p:nvSpPr>
        <p:spPr>
          <a:xfrm>
            <a:off x="5715000" y="3157319"/>
            <a:ext cx="2057400" cy="381000"/>
          </a:xfrm>
          <a:prstGeom prst="wedgeRoundRectCallout">
            <a:avLst>
              <a:gd name="adj1" fmla="val -50521"/>
              <a:gd name="adj2" fmla="val -183090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Higher income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710B17A-8610-4670-BCA6-588AA62D7102}"/>
              </a:ext>
            </a:extLst>
          </p:cNvPr>
          <p:cNvSpPr/>
          <p:nvPr/>
        </p:nvSpPr>
        <p:spPr>
          <a:xfrm>
            <a:off x="2503206" y="4683150"/>
            <a:ext cx="2328112" cy="406015"/>
          </a:xfrm>
          <a:prstGeom prst="wedgeRoundRectCallout">
            <a:avLst>
              <a:gd name="adj1" fmla="val -43117"/>
              <a:gd name="adj2" fmla="val -16435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Relatively younger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A163598-BFB7-416E-96EC-C3616C10C951}"/>
              </a:ext>
            </a:extLst>
          </p:cNvPr>
          <p:cNvSpPr/>
          <p:nvPr/>
        </p:nvSpPr>
        <p:spPr>
          <a:xfrm>
            <a:off x="5714999" y="4689864"/>
            <a:ext cx="2197850" cy="406015"/>
          </a:xfrm>
          <a:prstGeom prst="wedgeRoundRectCallout">
            <a:avLst>
              <a:gd name="adj1" fmla="val -53949"/>
              <a:gd name="adj2" fmla="val -18148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Lower income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A0B5F-1EEE-4081-A28A-C875490C2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877" y="5261382"/>
            <a:ext cx="7315200" cy="881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Speech Bubble: Rectangle with Corners Rounded 9">
            <a:extLst>
              <a:ext uri="{FF2B5EF4-FFF2-40B4-BE49-F238E27FC236}">
                <a16:creationId xmlns:a16="http://schemas.microsoft.com/office/drawing/2014/main" id="{0CDA3E23-466C-4373-BE97-12A2E4E232B7}"/>
              </a:ext>
            </a:extLst>
          </p:cNvPr>
          <p:cNvSpPr/>
          <p:nvPr/>
        </p:nvSpPr>
        <p:spPr>
          <a:xfrm>
            <a:off x="2521722" y="6347231"/>
            <a:ext cx="2057400" cy="434569"/>
          </a:xfrm>
          <a:prstGeom prst="wedgeRoundRectCallout">
            <a:avLst>
              <a:gd name="adj1" fmla="val -42261"/>
              <a:gd name="adj2" fmla="val -17861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Relatively older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Speech Bubble: Rectangle with Corners Rounded 12">
            <a:extLst>
              <a:ext uri="{FF2B5EF4-FFF2-40B4-BE49-F238E27FC236}">
                <a16:creationId xmlns:a16="http://schemas.microsoft.com/office/drawing/2014/main" id="{7D9137F3-8117-41B0-8C55-7209AD2B1256}"/>
              </a:ext>
            </a:extLst>
          </p:cNvPr>
          <p:cNvSpPr/>
          <p:nvPr/>
        </p:nvSpPr>
        <p:spPr>
          <a:xfrm>
            <a:off x="5714999" y="6347231"/>
            <a:ext cx="2057400" cy="434569"/>
          </a:xfrm>
          <a:prstGeom prst="wedgeRoundRectCallout">
            <a:avLst>
              <a:gd name="adj1" fmla="val -47872"/>
              <a:gd name="adj2" fmla="val -18877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Lower income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 – Heat map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38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Financial advising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05000"/>
            <a:ext cx="8690112" cy="4648200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Clustering data of a </a:t>
            </a:r>
            <a:r>
              <a:rPr lang="en-US" dirty="0">
                <a:solidFill>
                  <a:srgbClr val="477D59"/>
                </a:solidFill>
              </a:rPr>
              <a:t>Financial advising company (known as KTC dataset)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read Chapter 4 (</a:t>
            </a:r>
            <a:r>
              <a:rPr lang="en-US" dirty="0">
                <a:solidFill>
                  <a:srgbClr val="477D59"/>
                </a:solidFill>
              </a:rPr>
              <a:t>page 141</a:t>
            </a:r>
            <a:r>
              <a:rPr lang="en-US" dirty="0">
                <a:solidFill>
                  <a:schemeClr val="tx1"/>
                </a:solidFill>
              </a:rPr>
              <a:t>) for more information of this example.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KTC data is provided to you on the course Moodle webs</a:t>
            </a:r>
            <a:r>
              <a:rPr lang="en-US" dirty="0"/>
              <a:t>ite.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937260" lvl="1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0127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80" y="1853552"/>
            <a:ext cx="5978151" cy="46022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 – Cluster tree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1373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12194"/>
            <a:ext cx="8595400" cy="41379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41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1FC759-2781-46AF-A614-A7BD60B226DB}"/>
              </a:ext>
            </a:extLst>
          </p:cNvPr>
          <p:cNvSpPr/>
          <p:nvPr/>
        </p:nvSpPr>
        <p:spPr>
          <a:xfrm>
            <a:off x="1574563" y="2971800"/>
            <a:ext cx="3352800" cy="1229992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19E41E9-5F97-4FEB-AE41-00FE30D7067F}"/>
              </a:ext>
            </a:extLst>
          </p:cNvPr>
          <p:cNvSpPr/>
          <p:nvPr/>
        </p:nvSpPr>
        <p:spPr>
          <a:xfrm>
            <a:off x="4927363" y="6035979"/>
            <a:ext cx="3581400" cy="639458"/>
          </a:xfrm>
          <a:prstGeom prst="wedgeRoundRectCallout">
            <a:avLst>
              <a:gd name="adj1" fmla="val -58262"/>
              <a:gd name="adj2" fmla="val -375079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Clustered data shows to which cluster each row is belonging.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46652"/>
            <a:ext cx="8690112" cy="1066800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Clustering</a:t>
            </a:r>
            <a:r>
              <a:rPr lang="en-AU" sz="3600" b="1" dirty="0"/>
              <a:t> </a:t>
            </a:r>
            <a:r>
              <a:rPr lang="en-AU" sz="3600" dirty="0"/>
              <a:t>results – Clustered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1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 and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In this week, we mainly focus on </a:t>
            </a:r>
            <a:r>
              <a:rPr lang="en-US" kern="1200" dirty="0">
                <a:solidFill>
                  <a:srgbClr val="005828"/>
                </a:solidFill>
                <a:ea typeface="+mj-ea"/>
              </a:rPr>
              <a:t>Clustering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Reading this file while working with </a:t>
            </a:r>
            <a:r>
              <a:rPr lang="en-US" dirty="0">
                <a:solidFill>
                  <a:schemeClr val="tx1"/>
                </a:solidFill>
              </a:rPr>
              <a:t>RapidMiner</a:t>
            </a:r>
            <a:r>
              <a:rPr lang="en-US" dirty="0"/>
              <a:t> is strongly recommended.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It helps you a lot to do the </a:t>
            </a:r>
            <a:r>
              <a:rPr lang="en-US" kern="1200" dirty="0">
                <a:solidFill>
                  <a:srgbClr val="005828"/>
                </a:solidFill>
                <a:ea typeface="+mj-ea"/>
              </a:rPr>
              <a:t>Second Assignment</a:t>
            </a:r>
            <a:r>
              <a:rPr lang="en-US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42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05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Select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starting Auto Model, </a:t>
            </a:r>
            <a:r>
              <a:rPr lang="en-US" dirty="0">
                <a:solidFill>
                  <a:schemeClr val="tx1"/>
                </a:solidFill>
              </a:rPr>
              <a:t>the first step is to select a dataset from </a:t>
            </a:r>
            <a:r>
              <a:rPr lang="en-US" dirty="0"/>
              <a:t>one of your repositories. </a:t>
            </a:r>
          </a:p>
          <a:p>
            <a:endParaRPr lang="en-US" dirty="0"/>
          </a:p>
          <a:p>
            <a:r>
              <a:rPr lang="en-US" dirty="0"/>
              <a:t>For this presentation: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First download the </a:t>
            </a:r>
            <a:r>
              <a:rPr lang="en-US" dirty="0">
                <a:solidFill>
                  <a:srgbClr val="005828"/>
                </a:solidFill>
              </a:rPr>
              <a:t>KTC</a:t>
            </a:r>
            <a:r>
              <a:rPr lang="en-US" dirty="0"/>
              <a:t> dataset from </a:t>
            </a:r>
            <a:r>
              <a:rPr lang="en-US" dirty="0">
                <a:solidFill>
                  <a:srgbClr val="477D59"/>
                </a:solidFill>
              </a:rPr>
              <a:t>Moodle website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Then import it: Click on      </a:t>
            </a:r>
            <a:r>
              <a:rPr lang="en-US" dirty="0">
                <a:solidFill>
                  <a:srgbClr val="005828"/>
                </a:solidFill>
              </a:rPr>
              <a:t>                         </a:t>
            </a:r>
            <a:r>
              <a:rPr lang="en-US" dirty="0">
                <a:solidFill>
                  <a:srgbClr val="477D59"/>
                </a:solidFill>
              </a:rPr>
              <a:t>--&gt; Where your data is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5</a:t>
            </a:fld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410200"/>
            <a:ext cx="18454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3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Select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6</a:t>
            </a:fld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80" y="1862462"/>
            <a:ext cx="8119152" cy="463041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3A6550E-49CA-423E-B6E8-BEB906F90E7D}"/>
              </a:ext>
            </a:extLst>
          </p:cNvPr>
          <p:cNvSpPr/>
          <p:nvPr/>
        </p:nvSpPr>
        <p:spPr>
          <a:xfrm>
            <a:off x="3887856" y="4267200"/>
            <a:ext cx="1598544" cy="513699"/>
          </a:xfrm>
          <a:prstGeom prst="wedgeRoundRectCallout">
            <a:avLst>
              <a:gd name="adj1" fmla="val -121841"/>
              <a:gd name="adj2" fmla="val 323875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Import new data</a:t>
            </a:r>
          </a:p>
        </p:txBody>
      </p:sp>
    </p:spTree>
    <p:extLst>
      <p:ext uri="{BB962C8B-B14F-4D97-AF65-F5344CB8AC3E}">
        <p14:creationId xmlns:p14="http://schemas.microsoft.com/office/powerpoint/2010/main" val="35904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Select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6324600" cy="487173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3A6550E-49CA-423E-B6E8-BEB906F90E7D}"/>
              </a:ext>
            </a:extLst>
          </p:cNvPr>
          <p:cNvSpPr/>
          <p:nvPr/>
        </p:nvSpPr>
        <p:spPr>
          <a:xfrm>
            <a:off x="3887856" y="4267200"/>
            <a:ext cx="2208144" cy="685800"/>
          </a:xfrm>
          <a:prstGeom prst="wedgeRoundRectCallout">
            <a:avLst>
              <a:gd name="adj1" fmla="val -52189"/>
              <a:gd name="adj2" fmla="val -23569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Find the downloaded KTC dataset in your computer </a:t>
            </a:r>
          </a:p>
        </p:txBody>
      </p:sp>
    </p:spTree>
    <p:extLst>
      <p:ext uri="{BB962C8B-B14F-4D97-AF65-F5344CB8AC3E}">
        <p14:creationId xmlns:p14="http://schemas.microsoft.com/office/powerpoint/2010/main" val="37528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Select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645275"/>
            <a:ext cx="381000" cy="365125"/>
          </a:xfrm>
        </p:spPr>
        <p:txBody>
          <a:bodyPr/>
          <a:lstStyle/>
          <a:p>
            <a:fld id="{4556B232-9F89-4083-B3BB-DDC8E5903F80}" type="slidenum">
              <a:rPr lang="en-US" sz="1400" smtClean="0"/>
              <a:t>8</a:t>
            </a:fld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535657"/>
            <a:ext cx="8671062" cy="519366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2362200" y="5105400"/>
            <a:ext cx="3581400" cy="685800"/>
          </a:xfrm>
          <a:prstGeom prst="wedgeRoundRectCallout">
            <a:avLst>
              <a:gd name="adj1" fmla="val -39339"/>
              <a:gd name="adj2" fmla="val -198649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Now, the KTC dataset has been stored under the Temporary Repository. </a:t>
            </a:r>
          </a:p>
        </p:txBody>
      </p:sp>
    </p:spTree>
    <p:extLst>
      <p:ext uri="{BB962C8B-B14F-4D97-AF65-F5344CB8AC3E}">
        <p14:creationId xmlns:p14="http://schemas.microsoft.com/office/powerpoint/2010/main" val="340161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8153399" cy="838200"/>
          </a:xfrm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Descriptive statistic with RapidMiner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7629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9228</TotalTime>
  <Words>1151</Words>
  <Application>Microsoft Office PowerPoint</Application>
  <PresentationFormat>On-screen Show (4:3)</PresentationFormat>
  <Paragraphs>230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NewsPrint</vt:lpstr>
      <vt:lpstr>PowerPoint Presentation</vt:lpstr>
      <vt:lpstr>RapidMiner - Auto Model </vt:lpstr>
      <vt:lpstr>RapidMiner - Auto Model </vt:lpstr>
      <vt:lpstr>Example: Financial advising company</vt:lpstr>
      <vt:lpstr>Select Data </vt:lpstr>
      <vt:lpstr>Select Data </vt:lpstr>
      <vt:lpstr>Select Data </vt:lpstr>
      <vt:lpstr>Select Data </vt:lpstr>
      <vt:lpstr>Descriptive statistic with RapidMiner </vt:lpstr>
      <vt:lpstr>Descriptive statistic  </vt:lpstr>
      <vt:lpstr>Descriptive statistic  </vt:lpstr>
      <vt:lpstr>Descriptive statistic  </vt:lpstr>
      <vt:lpstr>Descriptive statistic  </vt:lpstr>
      <vt:lpstr>Descriptive statistic  </vt:lpstr>
      <vt:lpstr>Descriptive statistic  </vt:lpstr>
      <vt:lpstr>Clustering</vt:lpstr>
      <vt:lpstr>Select task  </vt:lpstr>
      <vt:lpstr>Select task  </vt:lpstr>
      <vt:lpstr>Select task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Clustering models</vt:lpstr>
      <vt:lpstr>PowerPoint Presentation</vt:lpstr>
      <vt:lpstr>PowerPoint Presentation</vt:lpstr>
      <vt:lpstr>PowerPoint Presentation</vt:lpstr>
      <vt:lpstr>PowerPoint Presentation</vt:lpstr>
      <vt:lpstr>Clustering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Yu Zhang</cp:lastModifiedBy>
  <cp:revision>619</cp:revision>
  <dcterms:created xsi:type="dcterms:W3CDTF">2013-06-04T12:27:35Z</dcterms:created>
  <dcterms:modified xsi:type="dcterms:W3CDTF">2020-07-21T11:05:04Z</dcterms:modified>
</cp:coreProperties>
</file>